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567" r:id="rId5"/>
    <p:sldId id="500" r:id="rId6"/>
    <p:sldId id="572" r:id="rId7"/>
    <p:sldId id="556" r:id="rId8"/>
    <p:sldId id="383" r:id="rId9"/>
    <p:sldId id="571" r:id="rId10"/>
    <p:sldId id="570" r:id="rId11"/>
    <p:sldId id="479" r:id="rId12"/>
    <p:sldId id="477" r:id="rId13"/>
    <p:sldId id="565" r:id="rId14"/>
    <p:sldId id="575" r:id="rId15"/>
    <p:sldId id="548" r:id="rId16"/>
    <p:sldId id="573" r:id="rId17"/>
    <p:sldId id="555" r:id="rId18"/>
  </p:sldIdLst>
  <p:sldSz cx="9144000" cy="5143500" type="screen16x9"/>
  <p:notesSz cx="6858000" cy="9144000"/>
  <p:defaultTextStyle>
    <a:defPPr>
      <a:defRPr lang="nl-NL"/>
    </a:defPPr>
    <a:lvl1pPr marL="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81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62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43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24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05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2F5EE-6F32-487D-8D93-58D04DFBBEA3}" v="8" dt="2024-03-07T13:00:42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B5D15-7314-4451-B0AD-2626B9CE56F0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6FC17-98D2-44FB-A493-67249C251D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Netherlands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largest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importers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next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China. 90%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cows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B736-EA25-49C9-B96D-3619267169E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7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Dutch </a:t>
            </a:r>
            <a:r>
              <a:rPr lang="nl-NL" dirty="0" err="1"/>
              <a:t>people</a:t>
            </a:r>
            <a:r>
              <a:rPr lang="nl-NL" dirty="0"/>
              <a:t> have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more</a:t>
            </a:r>
          </a:p>
          <a:p>
            <a:r>
              <a:rPr lang="nl-NL" dirty="0"/>
              <a:t>Lease land</a:t>
            </a:r>
          </a:p>
          <a:p>
            <a:r>
              <a:rPr lang="nl-NL" dirty="0"/>
              <a:t>LICENSING</a:t>
            </a:r>
          </a:p>
          <a:p>
            <a:r>
              <a:rPr lang="nl-NL" dirty="0"/>
              <a:t>Co2</a:t>
            </a:r>
            <a:r>
              <a:rPr lang="nl-NL" baseline="0" dirty="0"/>
              <a:t> REWARDS</a:t>
            </a:r>
          </a:p>
          <a:p>
            <a:r>
              <a:rPr lang="nl-NL" baseline="0" dirty="0"/>
              <a:t>Intrest</a:t>
            </a:r>
          </a:p>
          <a:p>
            <a:r>
              <a:rPr lang="nl-NL" baseline="0" dirty="0"/>
              <a:t>CARBON CREDITS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B736-EA25-49C9-B96D-3619267169E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09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B736-EA25-49C9-B96D-3619267169E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7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084" cy="514467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3908399"/>
            <a:ext cx="6232685" cy="251551"/>
          </a:xfrm>
        </p:spPr>
        <p:txBody>
          <a:bodyPr lIns="252000" tIns="0" rIns="0" bIns="0" anchor="t" anchorCtr="0"/>
          <a:lstStyle>
            <a:lvl1pPr algn="l"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0" y="4191930"/>
            <a:ext cx="6232683" cy="246860"/>
          </a:xfrm>
        </p:spPr>
        <p:txBody>
          <a:bodyPr lIns="252000" tIns="0" rIns="0" bIns="0" anchor="t" anchorCtr="0"/>
          <a:lstStyle>
            <a:lvl1pPr marL="0" indent="0" algn="l">
              <a:buNone/>
              <a:defRPr sz="1800">
                <a:solidFill>
                  <a:srgbClr val="0D0D0D"/>
                </a:solidFill>
              </a:defRPr>
            </a:lvl1pPr>
            <a:lvl2pPr marL="2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42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6609" y="672998"/>
            <a:ext cx="3811855" cy="338763"/>
          </a:xfrm>
        </p:spPr>
        <p:txBody>
          <a:bodyPr anchor="t" anchorCtr="0"/>
          <a:lstStyle>
            <a:lvl1pPr algn="l">
              <a:defRPr sz="1013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1560" y="672998"/>
            <a:ext cx="4140000" cy="398698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8" indent="0">
              <a:buNone/>
              <a:defRPr sz="1125"/>
            </a:lvl4pPr>
            <a:lvl5pPr marL="1028597" indent="0">
              <a:buNone/>
              <a:defRPr sz="1125"/>
            </a:lvl5pPr>
            <a:lvl6pPr marL="1285746" indent="0">
              <a:buNone/>
              <a:defRPr sz="1125"/>
            </a:lvl6pPr>
            <a:lvl7pPr marL="1542896" indent="0">
              <a:buNone/>
              <a:defRPr sz="1125"/>
            </a:lvl7pPr>
            <a:lvl8pPr marL="1800045" indent="0">
              <a:buNone/>
              <a:defRPr sz="1125"/>
            </a:lvl8pPr>
            <a:lvl9pPr marL="2057194" indent="0">
              <a:buNone/>
              <a:defRPr sz="1125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32320" y="1211922"/>
            <a:ext cx="3816144" cy="1863884"/>
          </a:xfrm>
        </p:spPr>
        <p:txBody>
          <a:bodyPr/>
          <a:lstStyle>
            <a:lvl1pPr marL="0" indent="0">
              <a:buNone/>
              <a:defRPr sz="788"/>
            </a:lvl1pPr>
            <a:lvl2pPr marL="257149" indent="0">
              <a:buNone/>
              <a:defRPr sz="675"/>
            </a:lvl2pPr>
            <a:lvl3pPr marL="514299" indent="0">
              <a:buNone/>
              <a:defRPr sz="563"/>
            </a:lvl3pPr>
            <a:lvl4pPr marL="771448" indent="0">
              <a:buNone/>
              <a:defRPr sz="506"/>
            </a:lvl4pPr>
            <a:lvl5pPr marL="1028597" indent="0">
              <a:buNone/>
              <a:defRPr sz="506"/>
            </a:lvl5pPr>
            <a:lvl6pPr marL="1285746" indent="0">
              <a:buNone/>
              <a:defRPr sz="506"/>
            </a:lvl6pPr>
            <a:lvl7pPr marL="1542896" indent="0">
              <a:buNone/>
              <a:defRPr sz="506"/>
            </a:lvl7pPr>
            <a:lvl8pPr marL="1800045" indent="0">
              <a:buNone/>
              <a:defRPr sz="506"/>
            </a:lvl8pPr>
            <a:lvl9pPr marL="2057194" indent="0">
              <a:buNone/>
              <a:defRPr sz="506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615172" y="1842669"/>
            <a:ext cx="6408712" cy="106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149" b="1" dirty="0"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r>
              <a:rPr lang="nl-NL" sz="3149" b="1" baseline="0" dirty="0">
                <a:latin typeface="Arial" panose="020B0604020202020204" pitchFamily="34" charset="0"/>
                <a:cs typeface="Arial" panose="020B0604020202020204" pitchFamily="34" charset="0"/>
              </a:rPr>
              <a:t> voor</a:t>
            </a:r>
          </a:p>
          <a:p>
            <a:pPr algn="ctr"/>
            <a:r>
              <a:rPr lang="nl-NL" sz="3149" b="1" baseline="0" dirty="0">
                <a:latin typeface="Arial" panose="020B0604020202020204" pitchFamily="34" charset="0"/>
                <a:cs typeface="Arial" panose="020B0604020202020204" pitchFamily="34" charset="0"/>
              </a:rPr>
              <a:t>uw aandacht</a:t>
            </a:r>
            <a:endParaRPr lang="nl-NL" sz="314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084" cy="514467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0" y="3908399"/>
            <a:ext cx="6232685" cy="251551"/>
          </a:xfrm>
        </p:spPr>
        <p:txBody>
          <a:bodyPr lIns="252000" tIns="0" rIns="0" bIns="0" anchor="t" anchorCtr="0"/>
          <a:lstStyle>
            <a:lvl1pPr algn="l"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0" y="4191930"/>
            <a:ext cx="6232683" cy="246860"/>
          </a:xfrm>
        </p:spPr>
        <p:txBody>
          <a:bodyPr lIns="252000" tIns="0" rIns="0" bIns="0" anchor="t" anchorCtr="0"/>
          <a:lstStyle>
            <a:lvl1pPr marL="0" indent="0" algn="l">
              <a:buNone/>
              <a:defRPr sz="1800">
                <a:solidFill>
                  <a:srgbClr val="0D0D0D"/>
                </a:solidFill>
              </a:defRPr>
            </a:lvl1pPr>
            <a:lvl2pPr marL="2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837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084" cy="5144672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0" y="3908399"/>
            <a:ext cx="6232685" cy="251551"/>
          </a:xfrm>
        </p:spPr>
        <p:txBody>
          <a:bodyPr lIns="252000" tIns="0" rIns="0" bIns="0" anchor="t" anchorCtr="0"/>
          <a:lstStyle>
            <a:lvl1pPr algn="l"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0" y="4191930"/>
            <a:ext cx="6232683" cy="246860"/>
          </a:xfrm>
        </p:spPr>
        <p:txBody>
          <a:bodyPr lIns="252000" tIns="0" rIns="0" bIns="0" anchor="t" anchorCtr="0"/>
          <a:lstStyle>
            <a:lvl1pPr marL="0" indent="0" algn="l">
              <a:buNone/>
              <a:defRPr sz="1800">
                <a:solidFill>
                  <a:srgbClr val="0D0D0D"/>
                </a:solidFill>
              </a:defRPr>
            </a:lvl1pPr>
            <a:lvl2pPr marL="2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690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88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695521"/>
            <a:ext cx="7920880" cy="530171"/>
          </a:xfrm>
        </p:spPr>
        <p:txBody>
          <a:bodyPr/>
          <a:lstStyle/>
          <a:p>
            <a:r>
              <a:rPr lang="nl-NL" dirty="0"/>
              <a:t>Titelstijl van model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330015"/>
            <a:ext cx="7920880" cy="340197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03" indent="-200898">
              <a:tabLst>
                <a:tab pos="40090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08051" indent="-207148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8056" indent="-200005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58052" indent="-154469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80312" y="4890281"/>
            <a:ext cx="1187450" cy="150827"/>
          </a:xfrm>
        </p:spPr>
        <p:txBody>
          <a:bodyPr/>
          <a:lstStyle>
            <a:lvl1pPr>
              <a:defRPr/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43608" y="4890281"/>
            <a:ext cx="2895600" cy="150827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347613"/>
            <a:ext cx="3816424" cy="3384377"/>
          </a:xfrm>
        </p:spPr>
        <p:txBody>
          <a:bodyPr/>
          <a:lstStyle>
            <a:lvl1pPr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03" indent="-200898">
              <a:tabLst>
                <a:tab pos="400903" algn="l"/>
              </a:tabLst>
              <a:defRPr sz="123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06265" indent="-205362">
              <a:defRPr sz="123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6265" indent="-205362">
              <a:defRPr sz="123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8024" y="1347613"/>
            <a:ext cx="3960440" cy="3384377"/>
          </a:xfrm>
        </p:spPr>
        <p:txBody>
          <a:bodyPr/>
          <a:lstStyle>
            <a:lvl1pPr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03" indent="-200898">
              <a:tabLst>
                <a:tab pos="400903" algn="l"/>
              </a:tabLst>
              <a:defRPr sz="123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06265" indent="-205362">
              <a:defRPr sz="123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6265" indent="-205362">
              <a:defRPr sz="123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06265" indent="-154469"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465753"/>
            <a:ext cx="3888432" cy="382550"/>
          </a:xfrm>
        </p:spPr>
        <p:txBody>
          <a:bodyPr anchor="b" anchorCtr="0"/>
          <a:lstStyle>
            <a:lvl1pPr marL="0" indent="0">
              <a:buNone/>
              <a:defRPr sz="1463" b="1">
                <a:solidFill>
                  <a:schemeClr val="tx1"/>
                </a:solidFill>
              </a:defRPr>
            </a:lvl1pPr>
            <a:lvl2pPr marL="257149" indent="0">
              <a:buNone/>
              <a:defRPr sz="1125" b="1"/>
            </a:lvl2pPr>
            <a:lvl3pPr marL="514299" indent="0">
              <a:buNone/>
              <a:defRPr sz="1013" b="1"/>
            </a:lvl3pPr>
            <a:lvl4pPr marL="771448" indent="0">
              <a:buNone/>
              <a:defRPr sz="900" b="1"/>
            </a:lvl4pPr>
            <a:lvl5pPr marL="1028597" indent="0">
              <a:buNone/>
              <a:defRPr sz="900" b="1"/>
            </a:lvl5pPr>
            <a:lvl6pPr marL="1285746" indent="0">
              <a:buNone/>
              <a:defRPr sz="900" b="1"/>
            </a:lvl6pPr>
            <a:lvl7pPr marL="1542896" indent="0">
              <a:buNone/>
              <a:defRPr sz="900" b="1"/>
            </a:lvl7pPr>
            <a:lvl8pPr marL="1800045" indent="0">
              <a:buNone/>
              <a:defRPr sz="900" b="1"/>
            </a:lvl8pPr>
            <a:lvl9pPr marL="2057194" indent="0">
              <a:buNone/>
              <a:defRPr sz="9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1974509"/>
            <a:ext cx="3888432" cy="2757481"/>
          </a:xfrm>
        </p:spPr>
        <p:txBody>
          <a:bodyPr/>
          <a:lstStyle>
            <a:lvl1pPr>
              <a:defRPr sz="1463"/>
            </a:lvl1pPr>
            <a:lvl2pPr marL="400903" indent="-200898">
              <a:tabLst>
                <a:tab pos="400903" algn="l"/>
              </a:tabLst>
              <a:defRPr sz="1238"/>
            </a:lvl2pPr>
            <a:lvl3pPr marL="606265" indent="-205362">
              <a:defRPr sz="1238"/>
            </a:lvl3pPr>
            <a:lvl4pPr marL="606265" indent="-205362">
              <a:defRPr sz="1238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32040" y="1474032"/>
            <a:ext cx="3816424" cy="382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1463" b="1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32040" y="1974509"/>
            <a:ext cx="3816424" cy="2757481"/>
          </a:xfrm>
        </p:spPr>
        <p:txBody>
          <a:bodyPr/>
          <a:lstStyle>
            <a:lvl1pPr>
              <a:defRPr sz="1463"/>
            </a:lvl1pPr>
            <a:lvl2pPr marL="400903" indent="-200898">
              <a:defRPr sz="1238"/>
            </a:lvl2pPr>
            <a:lvl3pPr marL="606265" indent="-205362">
              <a:defRPr sz="1238"/>
            </a:lvl3pPr>
            <a:lvl4pPr marL="606265" indent="-205362">
              <a:defRPr sz="1238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1640" y="624036"/>
            <a:ext cx="8136824" cy="413495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8" indent="0">
              <a:buNone/>
              <a:defRPr sz="1125"/>
            </a:lvl4pPr>
            <a:lvl5pPr marL="1028597" indent="0">
              <a:buNone/>
              <a:defRPr sz="1125"/>
            </a:lvl5pPr>
            <a:lvl6pPr marL="1285746" indent="0">
              <a:buNone/>
              <a:defRPr sz="1125"/>
            </a:lvl6pPr>
            <a:lvl7pPr marL="1542896" indent="0">
              <a:buNone/>
              <a:defRPr sz="1125"/>
            </a:lvl7pPr>
            <a:lvl8pPr marL="1800045" indent="0">
              <a:buNone/>
              <a:defRPr sz="1125"/>
            </a:lvl8pPr>
            <a:lvl9pPr marL="2057194" indent="0">
              <a:buNone/>
              <a:defRPr sz="1125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2267594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9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11560" y="749048"/>
            <a:ext cx="8136904" cy="50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11560" y="1330015"/>
            <a:ext cx="8136904" cy="34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61014" y="4890281"/>
            <a:ext cx="1187450" cy="150827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563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D1BFBDCE-1225-4C60-8012-4EDCEB6E9387}" type="datetimeFigureOut">
              <a:rPr lang="nl-NL" smtClean="0"/>
              <a:t>10-3-2024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43968" y="4890281"/>
            <a:ext cx="6048312" cy="150827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56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11640" y="4890281"/>
            <a:ext cx="360328" cy="150827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563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34C1EF5-379D-4A15-A182-E1F853712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1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7149" rtl="0" eaLnBrk="1" fontAlgn="base" hangingPunct="1">
        <a:spcBef>
          <a:spcPct val="0"/>
        </a:spcBef>
        <a:spcAft>
          <a:spcPct val="0"/>
        </a:spcAft>
        <a:defRPr sz="2025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257149" rtl="0" eaLnBrk="1" fontAlgn="base" hangingPunct="1">
        <a:spcBef>
          <a:spcPct val="0"/>
        </a:spcBef>
        <a:spcAft>
          <a:spcPct val="0"/>
        </a:spcAft>
        <a:defRPr sz="1688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257149" rtl="0" eaLnBrk="1" fontAlgn="base" hangingPunct="1">
        <a:spcBef>
          <a:spcPct val="0"/>
        </a:spcBef>
        <a:spcAft>
          <a:spcPct val="0"/>
        </a:spcAft>
        <a:defRPr sz="1688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257149" rtl="0" eaLnBrk="1" fontAlgn="base" hangingPunct="1">
        <a:spcBef>
          <a:spcPct val="0"/>
        </a:spcBef>
        <a:spcAft>
          <a:spcPct val="0"/>
        </a:spcAft>
        <a:defRPr sz="1688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257149" rtl="0" eaLnBrk="1" fontAlgn="base" hangingPunct="1">
        <a:spcBef>
          <a:spcPct val="0"/>
        </a:spcBef>
        <a:spcAft>
          <a:spcPct val="0"/>
        </a:spcAft>
        <a:defRPr sz="1688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7149" algn="l" defTabSz="257149" rtl="0" eaLnBrk="1" fontAlgn="base" hangingPunct="1">
        <a:spcBef>
          <a:spcPct val="0"/>
        </a:spcBef>
        <a:spcAft>
          <a:spcPct val="0"/>
        </a:spcAft>
        <a:defRPr sz="2475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514299" algn="l" defTabSz="257149" rtl="0" eaLnBrk="1" fontAlgn="base" hangingPunct="1">
        <a:spcBef>
          <a:spcPct val="0"/>
        </a:spcBef>
        <a:spcAft>
          <a:spcPct val="0"/>
        </a:spcAft>
        <a:defRPr sz="2475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771448" algn="l" defTabSz="257149" rtl="0" eaLnBrk="1" fontAlgn="base" hangingPunct="1">
        <a:spcBef>
          <a:spcPct val="0"/>
        </a:spcBef>
        <a:spcAft>
          <a:spcPct val="0"/>
        </a:spcAft>
        <a:defRPr sz="2475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028597" algn="l" defTabSz="257149" rtl="0" eaLnBrk="1" fontAlgn="base" hangingPunct="1">
        <a:spcBef>
          <a:spcPct val="0"/>
        </a:spcBef>
        <a:spcAft>
          <a:spcPct val="0"/>
        </a:spcAft>
        <a:defRPr sz="2475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01791" indent="-201791" algn="l" defTabSz="257149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tabLst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402689" indent="-200898" algn="l" defTabSz="257149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SzPct val="90000"/>
        <a:buFont typeface="Arial" pitchFamily="34" charset="0"/>
        <a:buChar char="•"/>
        <a:tabLst/>
        <a:defRPr sz="135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605372" indent="-201791" algn="l" defTabSz="257149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135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807163" indent="-201791" algn="l" defTabSz="257149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135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008954" indent="-201791" algn="l" defTabSz="257149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013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1414321" indent="-128575" algn="l" defTabSz="25714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0" indent="-128575" algn="l" defTabSz="25714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0" indent="-128575" algn="l" defTabSz="25714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769" indent="-128575" algn="l" defTabSz="25714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49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99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48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97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46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896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45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194" algn="l" defTabSz="2571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tl.maps.arcgis.com/apps/instant/basic/index.html?appid=86c0bf44ef704109a6234ecfb5ed3065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ulieren.brabant.nl/provnbr/M351710_Aanmelden_praktijkproject_biodiversiteitsmonitor" TargetMode="External"/><Relationship Id="rId2" Type="http://schemas.openxmlformats.org/officeDocument/2006/relationships/hyperlink" Target="https://boerennatuurbrabant.nl/praktijkproject-brabantse-biodiversiteitsmonitor-melkveehouderij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beheer@boerennatuurbrabant.nl?subject=Aanmelding%20webinar%2021%20maart" TargetMode="External"/><Relationship Id="rId4" Type="http://schemas.openxmlformats.org/officeDocument/2006/relationships/hyperlink" Target="https://landbouwenvoedselbrabant.nl/landbouw+en+natuur/biodiversiteitsmonitor/default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p1X9AHaW6c" TargetMode="External"/><Relationship Id="rId2" Type="http://schemas.openxmlformats.org/officeDocument/2006/relationships/hyperlink" Target="https://www.youtube.com/watch?v=oUotv9A2rs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F8965E-FC93-4DE1-D70D-7E34A71AC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2" t="16567" r="54662" b="17402"/>
          <a:stretch/>
        </p:blipFill>
        <p:spPr>
          <a:xfrm>
            <a:off x="0" y="-96798"/>
            <a:ext cx="9144000" cy="52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4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097F-2A53-C8A3-0A67-DDE70B2B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A1846-231E-9F74-0970-3D4E2619A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2021 BBM 1: 190 deelnemers</a:t>
            </a:r>
          </a:p>
          <a:p>
            <a:r>
              <a:rPr lang="nl-NL" sz="1800" dirty="0"/>
              <a:t>2022 BBM 2: + 147 deelnemers</a:t>
            </a:r>
          </a:p>
          <a:p>
            <a:endParaRPr lang="nl-NL" sz="1800" dirty="0"/>
          </a:p>
          <a:p>
            <a:r>
              <a:rPr lang="nl-NL" sz="1800" dirty="0"/>
              <a:t>2023 </a:t>
            </a:r>
          </a:p>
          <a:p>
            <a:pPr lvl="1"/>
            <a:r>
              <a:rPr lang="nl-NL" sz="1800" dirty="0"/>
              <a:t>evaluatie door </a:t>
            </a:r>
            <a:r>
              <a:rPr lang="nl-NL" sz="1800" dirty="0" err="1"/>
              <a:t>Aequator</a:t>
            </a:r>
            <a:r>
              <a:rPr lang="nl-NL" sz="1800" dirty="0"/>
              <a:t>: positief beeld, tevreden melkveehouders</a:t>
            </a:r>
          </a:p>
          <a:p>
            <a:pPr lvl="1"/>
            <a:r>
              <a:rPr lang="nl-NL" sz="1800" dirty="0"/>
              <a:t>2023: BBM 3: + 108 deelnemers (totaal 445)</a:t>
            </a:r>
          </a:p>
          <a:p>
            <a:endParaRPr lang="nl-NL" sz="1800" dirty="0"/>
          </a:p>
          <a:p>
            <a:r>
              <a:rPr lang="nl-NL" sz="1800" dirty="0"/>
              <a:t>2024</a:t>
            </a:r>
          </a:p>
          <a:p>
            <a:pPr lvl="1"/>
            <a:r>
              <a:rPr lang="nl-NL" sz="1800" dirty="0"/>
              <a:t>BBM 4: groei naar 650 deelnemers</a:t>
            </a:r>
          </a:p>
          <a:p>
            <a:pPr lvl="1"/>
            <a:r>
              <a:rPr lang="nl-NL" sz="1800" dirty="0"/>
              <a:t>Verlenging 3 naar 5 jaar en eenmalige prestatiebeloning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73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654F3-D826-0C31-1D75-6CBD9A07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Reguliere beloning BBM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F5DCD-6B60-1707-041F-8A55F64E4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Maximaal € 5.000 per jaar, vijf jaar lang</a:t>
            </a:r>
          </a:p>
          <a:p>
            <a:r>
              <a:rPr lang="nl-NL" sz="1800" dirty="0"/>
              <a:t>Eenmalige prestatiebeloning in het 5</a:t>
            </a:r>
            <a:r>
              <a:rPr lang="nl-NL" sz="1800" baseline="30000" dirty="0"/>
              <a:t>e</a:t>
            </a:r>
            <a:r>
              <a:rPr lang="nl-NL" sz="1800" dirty="0"/>
              <a:t> jaar van maximaal € 10.000</a:t>
            </a:r>
          </a:p>
          <a:p>
            <a:pPr lvl="1"/>
            <a:r>
              <a:rPr lang="nl-NL" sz="1800" dirty="0"/>
              <a:t>Voor jonge veehouders</a:t>
            </a:r>
          </a:p>
          <a:p>
            <a:pPr lvl="1"/>
            <a:r>
              <a:rPr lang="nl-NL" sz="1800" dirty="0"/>
              <a:t>Voor veehouders in stimuleringsgebied, Groenblauwe mantel, Attentiezone waterhuishouding, zone Behoud en herstel watersystemen (zie </a:t>
            </a:r>
            <a:r>
              <a:rPr lang="nl-NL" sz="1800" dirty="0">
                <a:hlinkClick r:id="rId2"/>
              </a:rPr>
              <a:t>kaart</a:t>
            </a:r>
            <a:r>
              <a:rPr lang="nl-NL" sz="1800" dirty="0"/>
              <a:t> op </a:t>
            </a:r>
            <a:r>
              <a:rPr lang="nl-NL" sz="1800" dirty="0" err="1"/>
              <a:t>BoerenNatuur</a:t>
            </a:r>
            <a:r>
              <a:rPr lang="nl-NL" sz="1800" dirty="0"/>
              <a:t> Brabant).</a:t>
            </a:r>
          </a:p>
          <a:p>
            <a:pPr lvl="1"/>
            <a:r>
              <a:rPr lang="nl-NL" sz="1800" dirty="0"/>
              <a:t>Beloning hangt af van mate waarin BBM score is toegenomen in 5</a:t>
            </a:r>
            <a:r>
              <a:rPr lang="nl-NL" sz="1800" baseline="30000" dirty="0"/>
              <a:t>e</a:t>
            </a:r>
            <a:r>
              <a:rPr lang="nl-NL" sz="1800" dirty="0"/>
              <a:t> jaar</a:t>
            </a:r>
          </a:p>
        </p:txBody>
      </p:sp>
    </p:spTree>
    <p:extLst>
      <p:ext uri="{BB962C8B-B14F-4D97-AF65-F5344CB8AC3E}">
        <p14:creationId xmlns:p14="http://schemas.microsoft.com/office/powerpoint/2010/main" val="42311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3B25DA5-B0A4-4C8C-9EE9-AB09F5A6BEFA}"/>
              </a:ext>
            </a:extLst>
          </p:cNvPr>
          <p:cNvSpPr txBox="1"/>
          <p:nvPr/>
        </p:nvSpPr>
        <p:spPr>
          <a:xfrm>
            <a:off x="4789786" y="1020548"/>
            <a:ext cx="400101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Lange term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Integreren</a:t>
            </a:r>
            <a:r>
              <a:rPr lang="en-US" sz="1800" dirty="0">
                <a:latin typeface="Calibri" panose="020F0502020204030204"/>
              </a:rPr>
              <a:t> in GLB </a:t>
            </a:r>
            <a:r>
              <a:rPr lang="en-US" sz="1800" dirty="0" err="1">
                <a:latin typeface="Calibri" panose="020F0502020204030204"/>
              </a:rPr>
              <a:t>en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ANLb</a:t>
            </a:r>
            <a:endParaRPr lang="en-US" sz="1800" dirty="0">
              <a:latin typeface="Calibri" panose="020F0502020204030204"/>
            </a:endParaRP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Markt</a:t>
            </a:r>
            <a:r>
              <a:rPr lang="en-US" sz="1800" dirty="0">
                <a:latin typeface="Calibri" panose="020F0502020204030204"/>
              </a:rPr>
              <a:t> (Friesland Campina)/ </a:t>
            </a:r>
            <a:r>
              <a:rPr lang="en-US" sz="1800" dirty="0" err="1">
                <a:latin typeface="Calibri" panose="020F0502020204030204"/>
              </a:rPr>
              <a:t>consument</a:t>
            </a:r>
            <a:endParaRPr lang="en-US" sz="1800" dirty="0">
              <a:latin typeface="Calibri" panose="020F0502020204030204"/>
            </a:endParaRP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Vergunningen</a:t>
            </a:r>
            <a:endParaRPr lang="en-US" sz="1800" dirty="0">
              <a:latin typeface="Calibri" panose="020F0502020204030204"/>
            </a:endParaRP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Carbon credits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……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CB2BE158-45BC-4DD1-BF59-13C9959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23" y="272835"/>
            <a:ext cx="8987589" cy="747713"/>
          </a:xfrm>
        </p:spPr>
        <p:txBody>
          <a:bodyPr rtlCol="0">
            <a:normAutofit/>
          </a:bodyPr>
          <a:lstStyle/>
          <a:p>
            <a:pPr marL="457200" indent="-457200" algn="ctr">
              <a:lnSpc>
                <a:spcPct val="80000"/>
              </a:lnSpc>
              <a:defRPr/>
            </a:pPr>
            <a:r>
              <a:rPr lang="nl-NL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Vergoeding/beloning extra prestaties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E25EEA-DF4F-EEAE-30AA-4D171010EC08}"/>
              </a:ext>
            </a:extLst>
          </p:cNvPr>
          <p:cNvSpPr txBox="1"/>
          <p:nvPr/>
        </p:nvSpPr>
        <p:spPr>
          <a:xfrm>
            <a:off x="353200" y="1020548"/>
            <a:ext cx="415783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Nu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BBM </a:t>
            </a:r>
            <a:r>
              <a:rPr lang="en-US" sz="1800" dirty="0" err="1">
                <a:latin typeface="Calibri" panose="020F0502020204030204"/>
              </a:rPr>
              <a:t>vergoeding</a:t>
            </a:r>
            <a:r>
              <a:rPr lang="en-US" sz="1800" dirty="0">
                <a:latin typeface="Calibri" panose="020F0502020204030204"/>
              </a:rPr>
              <a:t>, GLB, </a:t>
            </a:r>
            <a:r>
              <a:rPr lang="en-US" sz="1800" dirty="0" err="1">
                <a:latin typeface="Calibri" panose="020F0502020204030204"/>
              </a:rPr>
              <a:t>Ecoregeling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en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ANLb</a:t>
            </a:r>
            <a:endParaRPr lang="en-US" sz="1800" dirty="0">
              <a:latin typeface="Calibri" panose="020F0502020204030204"/>
            </a:endParaRP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4,5 </a:t>
            </a:r>
            <a:r>
              <a:rPr lang="en-US" sz="1800" dirty="0" err="1">
                <a:latin typeface="Calibri" panose="020F0502020204030204"/>
              </a:rPr>
              <a:t>ct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hogere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melkprijs</a:t>
            </a:r>
            <a:r>
              <a:rPr lang="en-US" sz="1800" dirty="0">
                <a:latin typeface="Calibri" panose="020F0502020204030204"/>
              </a:rPr>
              <a:t> Friesland Campina)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Meer </a:t>
            </a:r>
            <a:r>
              <a:rPr lang="en-US" sz="1800" dirty="0" err="1">
                <a:latin typeface="Calibri" panose="020F0502020204030204"/>
              </a:rPr>
              <a:t>kans</a:t>
            </a:r>
            <a:r>
              <a:rPr lang="en-US" sz="1800" dirty="0">
                <a:latin typeface="Calibri" panose="020F0502020204030204"/>
              </a:rPr>
              <a:t> op </a:t>
            </a:r>
            <a:r>
              <a:rPr lang="en-US" sz="1800" dirty="0" err="1">
                <a:latin typeface="Calibri" panose="020F0502020204030204"/>
              </a:rPr>
              <a:t>pachten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grond</a:t>
            </a:r>
            <a:r>
              <a:rPr lang="en-US" sz="1800" dirty="0">
                <a:latin typeface="Calibri" panose="020F0502020204030204"/>
              </a:rPr>
              <a:t> GOB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Rentekorting</a:t>
            </a:r>
            <a:r>
              <a:rPr lang="en-US" sz="1800" dirty="0">
                <a:latin typeface="Calibri" panose="020F0502020204030204"/>
              </a:rPr>
              <a:t> Rabobank 0,2 % 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Bij</a:t>
            </a:r>
            <a:r>
              <a:rPr lang="en-US" sz="1800" dirty="0">
                <a:latin typeface="Calibri" panose="020F0502020204030204"/>
              </a:rPr>
              <a:t> 1.000 </a:t>
            </a:r>
            <a:r>
              <a:rPr lang="en-US" sz="1800" dirty="0" err="1">
                <a:latin typeface="Calibri" panose="020F0502020204030204"/>
              </a:rPr>
              <a:t>punten</a:t>
            </a:r>
            <a:r>
              <a:rPr lang="en-US" sz="1800" dirty="0">
                <a:latin typeface="Calibri" panose="020F0502020204030204"/>
              </a:rPr>
              <a:t> 10 % </a:t>
            </a:r>
            <a:r>
              <a:rPr lang="en-US" sz="1800" dirty="0" err="1">
                <a:latin typeface="Calibri" panose="020F0502020204030204"/>
              </a:rPr>
              <a:t>korting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pachtprijs</a:t>
            </a:r>
            <a:r>
              <a:rPr lang="en-US" sz="1800" dirty="0">
                <a:latin typeface="Calibri" panose="020F0502020204030204"/>
              </a:rPr>
              <a:t> ASR</a:t>
            </a:r>
          </a:p>
          <a:p>
            <a:pPr marL="160735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Bedrijf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voldoet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aan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stallenbesluit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provincie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dirty="0" err="1">
                <a:latin typeface="Calibri" panose="020F0502020204030204"/>
              </a:rPr>
              <a:t>bij</a:t>
            </a:r>
            <a:r>
              <a:rPr lang="en-US" sz="1800" dirty="0">
                <a:latin typeface="Calibri" panose="020F0502020204030204"/>
              </a:rPr>
              <a:t> </a:t>
            </a:r>
          </a:p>
          <a:p>
            <a:pPr marL="503635" lvl="1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min 1.000 </a:t>
            </a:r>
            <a:r>
              <a:rPr lang="en-US" sz="1800" dirty="0" err="1">
                <a:latin typeface="Calibri" panose="020F0502020204030204"/>
              </a:rPr>
              <a:t>punten</a:t>
            </a:r>
            <a:endParaRPr lang="en-US" sz="1800" dirty="0">
              <a:latin typeface="Calibri" panose="020F0502020204030204"/>
            </a:endParaRPr>
          </a:p>
          <a:p>
            <a:pPr marL="503635" lvl="1" indent="-160735" defTabSz="514350">
              <a:buFontTx/>
              <a:buChar char="-"/>
              <a:defRPr/>
            </a:pPr>
            <a:r>
              <a:rPr lang="en-US" sz="1800" dirty="0">
                <a:latin typeface="Calibri" panose="020F0502020204030204"/>
              </a:rPr>
              <a:t>max 2 GVE/ha</a:t>
            </a:r>
          </a:p>
          <a:p>
            <a:pPr marL="503635" lvl="1" indent="-160735" defTabSz="514350">
              <a:buFontTx/>
              <a:buChar char="-"/>
              <a:defRPr/>
            </a:pPr>
            <a:r>
              <a:rPr lang="en-US" sz="1800" dirty="0" err="1">
                <a:latin typeface="Calibri" panose="020F0502020204030204"/>
              </a:rPr>
              <a:t>weidegang</a:t>
            </a:r>
            <a:endParaRPr lang="en-US" sz="18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A0505-E83F-97D8-3D7C-69D340F0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 en aanmelden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44344-B1A1-DB04-1F7E-2D3AF6600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Boerennatuur Brabant BBM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Aanmelden BBM (brabant.nl)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Landbouw en Voedsel Brabant – BBM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nl-NL" sz="1800" b="0" i="0" dirty="0">
              <a:solidFill>
                <a:srgbClr val="241A5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nl-NL" sz="18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Webinar 21 maart om 20.30 uur: </a:t>
            </a:r>
          </a:p>
          <a:p>
            <a:pPr marL="0" indent="0" algn="l" fontAlgn="base">
              <a:buNone/>
            </a:pPr>
            <a:r>
              <a:rPr lang="nl-NL" sz="18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mail aanmelden bij:</a:t>
            </a:r>
            <a:r>
              <a:rPr lang="nl-NL" sz="1800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1800" b="0" i="0" u="sng" dirty="0">
                <a:solidFill>
                  <a:srgbClr val="241A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beheer@boerennatuurbrabant.nl</a:t>
            </a:r>
            <a:r>
              <a:rPr lang="nl-NL" sz="18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37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41960" y="4015740"/>
            <a:ext cx="8298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3E18A9-1523-4C9A-9E9E-0EBC68F9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7" y="3987930"/>
            <a:ext cx="8408194" cy="55862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Red N2000, </a:t>
            </a:r>
            <a:r>
              <a:rPr lang="en-US" sz="27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behoud</a:t>
            </a: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 het habitat van….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10" y="-641421"/>
            <a:ext cx="9635348" cy="6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41960" y="4015740"/>
            <a:ext cx="8298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3E18A9-1523-4C9A-9E9E-0EBC68F9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7" y="3987930"/>
            <a:ext cx="8408194" cy="55862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Red N2000, </a:t>
            </a:r>
            <a:r>
              <a:rPr lang="en-US" sz="27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behoud</a:t>
            </a: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 het habitat van….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10" y="-641421"/>
            <a:ext cx="9635348" cy="6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4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86579-1C7C-9B41-55E3-3E7DF48B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onder van Gogh NP en Brabants Bodem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1B230B-CA11-645E-D2D7-1064B963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Uitvoering door Boerennatuur Brabant (Collectieven agrarisch natuurbeheer)</a:t>
            </a:r>
          </a:p>
          <a:p>
            <a:r>
              <a:rPr lang="nl-NL" dirty="0"/>
              <a:t>Voorlichting &amp; advisering door Boerennatuur, ZLTO en diverse deskundigen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Partners:</a:t>
            </a:r>
          </a:p>
          <a:p>
            <a:r>
              <a:rPr lang="nl-NL" dirty="0"/>
              <a:t>Waterschappen</a:t>
            </a:r>
          </a:p>
          <a:p>
            <a:r>
              <a:rPr lang="nl-NL" dirty="0"/>
              <a:t>ZLTO</a:t>
            </a:r>
          </a:p>
          <a:p>
            <a:r>
              <a:rPr lang="nl-NL" dirty="0"/>
              <a:t>Brabantse Milieufederatie</a:t>
            </a:r>
          </a:p>
          <a:p>
            <a:r>
              <a:rPr lang="nl-NL" dirty="0"/>
              <a:t>Brabants Landschap</a:t>
            </a:r>
          </a:p>
          <a:p>
            <a:r>
              <a:rPr lang="nl-NL" dirty="0"/>
              <a:t>Provincie</a:t>
            </a:r>
          </a:p>
        </p:txBody>
      </p:sp>
    </p:spTree>
    <p:extLst>
      <p:ext uri="{BB962C8B-B14F-4D97-AF65-F5344CB8AC3E}">
        <p14:creationId xmlns:p14="http://schemas.microsoft.com/office/powerpoint/2010/main" val="21042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0F5E4-AEF9-13FD-F2A8-249A0252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Zo werkt de Brabantse Biodiversiteitsmonitor Melkveehouderij – YouTube</a:t>
            </a:r>
            <a:br>
              <a:rPr lang="nl-NL" dirty="0"/>
            </a:b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https://youtu.be/Bp1X9AHaW6c</a:t>
            </a:r>
            <a:br>
              <a:rPr lang="nl-NL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8411D-95DB-6AC4-3E16-1619EEC1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102A8D8-8EC2-BF87-D582-34AC2544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803" y="1907723"/>
            <a:ext cx="5339765" cy="29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94818-672A-40EE-8C0B-AA557137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45" y="712972"/>
            <a:ext cx="7886700" cy="51054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Waarom</a:t>
            </a:r>
            <a:r>
              <a:rPr lang="en-US" b="1" dirty="0">
                <a:solidFill>
                  <a:srgbClr val="FF0000"/>
                </a:solidFill>
              </a:rPr>
              <a:t> KPI’s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A31159-959A-48F9-8D6A-57EF0D800601}"/>
              </a:ext>
            </a:extLst>
          </p:cNvPr>
          <p:cNvSpPr txBox="1"/>
          <p:nvPr/>
        </p:nvSpPr>
        <p:spPr>
          <a:xfrm>
            <a:off x="379440" y="1223514"/>
            <a:ext cx="72246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Er is </a:t>
            </a:r>
            <a:r>
              <a:rPr lang="en-US" sz="1800" dirty="0" err="1">
                <a:solidFill>
                  <a:srgbClr val="000000"/>
                </a:solidFill>
              </a:rPr>
              <a:t>een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veelheid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doelen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vanuit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overheden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maatschappelijke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organisatie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en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keten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Boeren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worstelen</a:t>
            </a:r>
            <a:r>
              <a:rPr lang="en-US" sz="1800" dirty="0">
                <a:solidFill>
                  <a:srgbClr val="000000"/>
                </a:solidFill>
              </a:rPr>
              <a:t> met </a:t>
            </a:r>
            <a:r>
              <a:rPr lang="en-US" sz="1800" dirty="0" err="1">
                <a:solidFill>
                  <a:srgbClr val="000000"/>
                </a:solidFill>
              </a:rPr>
              <a:t>conflicterende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doelen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</a:rPr>
              <a:t>Veel initiatieven </a:t>
            </a:r>
            <a:r>
              <a:rPr lang="nl-NL" sz="1800" dirty="0" err="1">
                <a:solidFill>
                  <a:srgbClr val="000000"/>
                </a:solidFill>
              </a:rPr>
              <a:t>mbt</a:t>
            </a:r>
            <a:r>
              <a:rPr lang="nl-NL" sz="1800" dirty="0">
                <a:solidFill>
                  <a:srgbClr val="000000"/>
                </a:solidFill>
              </a:rPr>
              <a:t> natuur- en landschapsbehoud, door boeren zelf, diverse overheden, </a:t>
            </a:r>
            <a:r>
              <a:rPr lang="nl-NL" sz="1800" dirty="0" err="1">
                <a:solidFill>
                  <a:srgbClr val="000000"/>
                </a:solidFill>
              </a:rPr>
              <a:t>NGO’s</a:t>
            </a:r>
            <a:r>
              <a:rPr lang="nl-NL" sz="1800" dirty="0">
                <a:solidFill>
                  <a:srgbClr val="000000"/>
                </a:solidFill>
              </a:rPr>
              <a:t> en agrofoodketens (bv Friesland Campina).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Er is </a:t>
            </a:r>
            <a:r>
              <a:rPr lang="en-US" sz="1800" dirty="0" err="1">
                <a:solidFill>
                  <a:srgbClr val="000000"/>
                </a:solidFill>
              </a:rPr>
              <a:t>een</a:t>
            </a:r>
            <a:r>
              <a:rPr lang="en-US" sz="1800" dirty="0">
                <a:solidFill>
                  <a:srgbClr val="000000"/>
                </a:solidFill>
              </a:rPr>
              <a:t> brede wens om met </a:t>
            </a:r>
            <a:r>
              <a:rPr lang="en-US" sz="1800" dirty="0" err="1">
                <a:solidFill>
                  <a:srgbClr val="000000"/>
                </a:solidFill>
              </a:rPr>
              <a:t>doelsturing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ipv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maatregelen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voorschriften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werken</a:t>
            </a:r>
            <a:r>
              <a:rPr lang="en-US" sz="1800" dirty="0">
                <a:solidFill>
                  <a:srgbClr val="000000"/>
                </a:solidFill>
              </a:rPr>
              <a:t>. KPI’s </a:t>
            </a:r>
            <a:r>
              <a:rPr lang="en-US" sz="1800" dirty="0" err="1">
                <a:solidFill>
                  <a:srgbClr val="000000"/>
                </a:solidFill>
              </a:rPr>
              <a:t>lenen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zich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bij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uitstek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voor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KPI’s </a:t>
            </a:r>
            <a:r>
              <a:rPr lang="en-US" sz="1800" dirty="0" err="1">
                <a:solidFill>
                  <a:srgbClr val="000000"/>
                </a:solidFill>
              </a:rPr>
              <a:t>zijn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gemeenschappelijke</a:t>
            </a:r>
            <a:r>
              <a:rPr lang="en-US" sz="1800" dirty="0">
                <a:solidFill>
                  <a:srgbClr val="000000"/>
                </a:solidFill>
              </a:rPr>
              <a:t> taal: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Beoordelen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prestaties</a:t>
            </a:r>
            <a:endParaRPr lang="en-US" sz="1800" dirty="0">
              <a:solidFill>
                <a:srgbClr val="000000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Beloning</a:t>
            </a:r>
            <a:r>
              <a:rPr lang="en-US" sz="1800" dirty="0">
                <a:solidFill>
                  <a:srgbClr val="000000"/>
                </a:solidFill>
              </a:rPr>
              <a:t>: </a:t>
            </a:r>
            <a:r>
              <a:rPr lang="en-US" sz="1800" dirty="0" err="1">
                <a:solidFill>
                  <a:srgbClr val="000000"/>
                </a:solidFill>
              </a:rPr>
              <a:t>privaat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en</a:t>
            </a:r>
            <a:r>
              <a:rPr lang="en-US" sz="1800" dirty="0">
                <a:solidFill>
                  <a:srgbClr val="000000"/>
                </a:solidFill>
              </a:rPr>
              <a:t>/of </a:t>
            </a:r>
            <a:r>
              <a:rPr lang="en-US" sz="1800" dirty="0" err="1">
                <a:solidFill>
                  <a:srgbClr val="000000"/>
                </a:solidFill>
              </a:rPr>
              <a:t>publieke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waardering</a:t>
            </a:r>
            <a:r>
              <a:rPr lang="en-US" sz="1800" dirty="0">
                <a:solidFill>
                  <a:srgbClr val="000000"/>
                </a:solidFill>
              </a:rPr>
              <a:t> of </a:t>
            </a:r>
            <a:r>
              <a:rPr lang="en-US" sz="1800" dirty="0" err="1">
                <a:solidFill>
                  <a:srgbClr val="000000"/>
                </a:solidFill>
              </a:rPr>
              <a:t>beloning</a:t>
            </a:r>
            <a:endParaRPr lang="en-US" sz="1800" dirty="0">
              <a:solidFill>
                <a:srgbClr val="000000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Ter </a:t>
            </a:r>
            <a:r>
              <a:rPr lang="en-US" sz="1800" dirty="0" err="1">
                <a:solidFill>
                  <a:srgbClr val="000000"/>
                </a:solidFill>
              </a:rPr>
              <a:t>vervanging</a:t>
            </a:r>
            <a:r>
              <a:rPr lang="en-US" sz="1800" dirty="0">
                <a:solidFill>
                  <a:srgbClr val="000000"/>
                </a:solidFill>
              </a:rPr>
              <a:t> van wet- </a:t>
            </a:r>
            <a:r>
              <a:rPr lang="en-US" sz="1800" dirty="0" err="1">
                <a:solidFill>
                  <a:srgbClr val="000000"/>
                </a:solidFill>
              </a:rPr>
              <a:t>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regelgeving</a:t>
            </a:r>
            <a:r>
              <a:rPr lang="en-US" sz="1800" dirty="0">
                <a:solidFill>
                  <a:srgbClr val="000000"/>
                </a:solidFill>
              </a:rPr>
              <a:t> die </a:t>
            </a:r>
            <a:r>
              <a:rPr lang="en-US" sz="1800" dirty="0" err="1">
                <a:solidFill>
                  <a:srgbClr val="000000"/>
                </a:solidFill>
              </a:rPr>
              <a:t>sturen</a:t>
            </a:r>
            <a:r>
              <a:rPr lang="en-US" sz="1800" dirty="0">
                <a:solidFill>
                  <a:srgbClr val="000000"/>
                </a:solidFill>
              </a:rPr>
              <a:t> op </a:t>
            </a:r>
            <a:r>
              <a:rPr lang="en-US" sz="1800" dirty="0" err="1">
                <a:solidFill>
                  <a:srgbClr val="000000"/>
                </a:solidFill>
              </a:rPr>
              <a:t>middelen</a:t>
            </a:r>
            <a:endParaRPr lang="en-US" sz="1800" dirty="0">
              <a:solidFill>
                <a:srgbClr val="00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8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09BE9-6955-B8D9-199F-D2783405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>
                <a:latin typeface="Avenir Medium" pitchFamily="-105" charset="0"/>
                <a:ea typeface="ＭＳ Ｐゴシック" panose="020B0600070205080204" pitchFamily="34" charset="-128"/>
                <a:cs typeface="+mn-cs"/>
              </a:rPr>
              <a:t>BBM 13 KPI’s</a:t>
            </a:r>
            <a:endParaRPr lang="nl-NL" dirty="0"/>
          </a:p>
        </p:txBody>
      </p:sp>
      <p:sp>
        <p:nvSpPr>
          <p:cNvPr id="3" name="Pijl-rechts 4">
            <a:extLst>
              <a:ext uri="{FF2B5EF4-FFF2-40B4-BE49-F238E27FC236}">
                <a16:creationId xmlns:a16="http://schemas.microsoft.com/office/drawing/2014/main" id="{CED0EB2A-A8C3-5A02-BD9B-640491C8198E}"/>
              </a:ext>
            </a:extLst>
          </p:cNvPr>
          <p:cNvSpPr/>
          <p:nvPr/>
        </p:nvSpPr>
        <p:spPr>
          <a:xfrm>
            <a:off x="2458046" y="1582340"/>
            <a:ext cx="289322" cy="182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4" name="Pijl-rechts 5">
            <a:extLst>
              <a:ext uri="{FF2B5EF4-FFF2-40B4-BE49-F238E27FC236}">
                <a16:creationId xmlns:a16="http://schemas.microsoft.com/office/drawing/2014/main" id="{9D56DEB1-58C9-9AAA-0E36-B7A8C96AD0D4}"/>
              </a:ext>
            </a:extLst>
          </p:cNvPr>
          <p:cNvSpPr/>
          <p:nvPr/>
        </p:nvSpPr>
        <p:spPr>
          <a:xfrm>
            <a:off x="2440188" y="3857626"/>
            <a:ext cx="289322" cy="182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5" name="Pijl-rechts 6">
            <a:extLst>
              <a:ext uri="{FF2B5EF4-FFF2-40B4-BE49-F238E27FC236}">
                <a16:creationId xmlns:a16="http://schemas.microsoft.com/office/drawing/2014/main" id="{15D75D48-A79A-CF59-CF96-873C969DBE3F}"/>
              </a:ext>
            </a:extLst>
          </p:cNvPr>
          <p:cNvSpPr/>
          <p:nvPr/>
        </p:nvSpPr>
        <p:spPr>
          <a:xfrm>
            <a:off x="2458046" y="3648076"/>
            <a:ext cx="289322" cy="182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6" name="Pijl-rechts 7">
            <a:extLst>
              <a:ext uri="{FF2B5EF4-FFF2-40B4-BE49-F238E27FC236}">
                <a16:creationId xmlns:a16="http://schemas.microsoft.com/office/drawing/2014/main" id="{59CB8EA4-A9F7-0F20-B51A-E03E599A203D}"/>
              </a:ext>
            </a:extLst>
          </p:cNvPr>
          <p:cNvSpPr/>
          <p:nvPr/>
        </p:nvSpPr>
        <p:spPr>
          <a:xfrm>
            <a:off x="2440188" y="3412331"/>
            <a:ext cx="289322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7" name="Pijl-rechts 8">
            <a:extLst>
              <a:ext uri="{FF2B5EF4-FFF2-40B4-BE49-F238E27FC236}">
                <a16:creationId xmlns:a16="http://schemas.microsoft.com/office/drawing/2014/main" id="{43FC2E60-9FC1-9F2A-6C85-7BE4495E44C5}"/>
              </a:ext>
            </a:extLst>
          </p:cNvPr>
          <p:cNvSpPr/>
          <p:nvPr/>
        </p:nvSpPr>
        <p:spPr>
          <a:xfrm>
            <a:off x="2444950" y="3164683"/>
            <a:ext cx="289322" cy="182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8" name="Pijl-rechts 9">
            <a:extLst>
              <a:ext uri="{FF2B5EF4-FFF2-40B4-BE49-F238E27FC236}">
                <a16:creationId xmlns:a16="http://schemas.microsoft.com/office/drawing/2014/main" id="{3550BA19-EEA5-799C-0CB2-705001AAA6A1}"/>
              </a:ext>
            </a:extLst>
          </p:cNvPr>
          <p:cNvSpPr/>
          <p:nvPr/>
        </p:nvSpPr>
        <p:spPr>
          <a:xfrm>
            <a:off x="2452987" y="2917033"/>
            <a:ext cx="289322" cy="182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9" name="Pijl-rechts 10">
            <a:extLst>
              <a:ext uri="{FF2B5EF4-FFF2-40B4-BE49-F238E27FC236}">
                <a16:creationId xmlns:a16="http://schemas.microsoft.com/office/drawing/2014/main" id="{303DC331-4BA4-E093-8F3D-A21DF3343097}"/>
              </a:ext>
            </a:extLst>
          </p:cNvPr>
          <p:cNvSpPr/>
          <p:nvPr/>
        </p:nvSpPr>
        <p:spPr>
          <a:xfrm>
            <a:off x="2456260" y="2049065"/>
            <a:ext cx="289322" cy="182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0" name="Pijl-rechts 11">
            <a:extLst>
              <a:ext uri="{FF2B5EF4-FFF2-40B4-BE49-F238E27FC236}">
                <a16:creationId xmlns:a16="http://schemas.microsoft.com/office/drawing/2014/main" id="{2F5E3874-D785-6E6B-3D8C-D101EC448087}"/>
              </a:ext>
            </a:extLst>
          </p:cNvPr>
          <p:cNvSpPr/>
          <p:nvPr/>
        </p:nvSpPr>
        <p:spPr>
          <a:xfrm>
            <a:off x="2460427" y="2499122"/>
            <a:ext cx="289322" cy="182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1" name="Pijl-rechts 14">
            <a:extLst>
              <a:ext uri="{FF2B5EF4-FFF2-40B4-BE49-F238E27FC236}">
                <a16:creationId xmlns:a16="http://schemas.microsoft.com/office/drawing/2014/main" id="{34DECC38-5031-0B96-1697-75261F10EF1E}"/>
              </a:ext>
            </a:extLst>
          </p:cNvPr>
          <p:cNvSpPr/>
          <p:nvPr/>
        </p:nvSpPr>
        <p:spPr>
          <a:xfrm>
            <a:off x="2011563" y="1833562"/>
            <a:ext cx="350044" cy="1476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2" name="Pijl-rechts 15">
            <a:extLst>
              <a:ext uri="{FF2B5EF4-FFF2-40B4-BE49-F238E27FC236}">
                <a16:creationId xmlns:a16="http://schemas.microsoft.com/office/drawing/2014/main" id="{9E5C6512-201B-2E83-718B-DA1DCE070EF1}"/>
              </a:ext>
            </a:extLst>
          </p:cNvPr>
          <p:cNvSpPr/>
          <p:nvPr/>
        </p:nvSpPr>
        <p:spPr>
          <a:xfrm>
            <a:off x="2017516" y="2286000"/>
            <a:ext cx="350044" cy="1476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3" name="Pijl-rechts 17">
            <a:extLst>
              <a:ext uri="{FF2B5EF4-FFF2-40B4-BE49-F238E27FC236}">
                <a16:creationId xmlns:a16="http://schemas.microsoft.com/office/drawing/2014/main" id="{D7C77BB2-B875-E202-ED39-5CE668B70AF0}"/>
              </a:ext>
            </a:extLst>
          </p:cNvPr>
          <p:cNvSpPr/>
          <p:nvPr/>
        </p:nvSpPr>
        <p:spPr>
          <a:xfrm>
            <a:off x="2017516" y="2066925"/>
            <a:ext cx="350044" cy="1476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4" name="Pijl-rechts 19">
            <a:extLst>
              <a:ext uri="{FF2B5EF4-FFF2-40B4-BE49-F238E27FC236}">
                <a16:creationId xmlns:a16="http://schemas.microsoft.com/office/drawing/2014/main" id="{12D33CAD-DF30-EE68-12F8-B8356A3D2110}"/>
              </a:ext>
            </a:extLst>
          </p:cNvPr>
          <p:cNvSpPr/>
          <p:nvPr/>
        </p:nvSpPr>
        <p:spPr>
          <a:xfrm>
            <a:off x="2011563" y="3674269"/>
            <a:ext cx="350044" cy="1476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5" name="Pijl-rechts 20">
            <a:extLst>
              <a:ext uri="{FF2B5EF4-FFF2-40B4-BE49-F238E27FC236}">
                <a16:creationId xmlns:a16="http://schemas.microsoft.com/office/drawing/2014/main" id="{B6CD1651-A663-40D9-1E39-55B6F32F2300}"/>
              </a:ext>
            </a:extLst>
          </p:cNvPr>
          <p:cNvSpPr/>
          <p:nvPr/>
        </p:nvSpPr>
        <p:spPr>
          <a:xfrm>
            <a:off x="2030613" y="4118371"/>
            <a:ext cx="350044" cy="14882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6" name="Pijl-rechts 21">
            <a:extLst>
              <a:ext uri="{FF2B5EF4-FFF2-40B4-BE49-F238E27FC236}">
                <a16:creationId xmlns:a16="http://schemas.microsoft.com/office/drawing/2014/main" id="{D6A51095-C52F-466D-2892-84D717E13CAE}"/>
              </a:ext>
            </a:extLst>
          </p:cNvPr>
          <p:cNvSpPr/>
          <p:nvPr/>
        </p:nvSpPr>
        <p:spPr>
          <a:xfrm>
            <a:off x="2032994" y="4337446"/>
            <a:ext cx="350044" cy="14882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7" name="Pijl-rechts 22">
            <a:extLst>
              <a:ext uri="{FF2B5EF4-FFF2-40B4-BE49-F238E27FC236}">
                <a16:creationId xmlns:a16="http://schemas.microsoft.com/office/drawing/2014/main" id="{867B5F3A-C0D7-5493-746B-D29E6C22F544}"/>
              </a:ext>
            </a:extLst>
          </p:cNvPr>
          <p:cNvSpPr/>
          <p:nvPr/>
        </p:nvSpPr>
        <p:spPr>
          <a:xfrm>
            <a:off x="2011563" y="2512220"/>
            <a:ext cx="350044" cy="1488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8" name="Pijl-rechts 24">
            <a:extLst>
              <a:ext uri="{FF2B5EF4-FFF2-40B4-BE49-F238E27FC236}">
                <a16:creationId xmlns:a16="http://schemas.microsoft.com/office/drawing/2014/main" id="{03389127-517A-7F3B-A15F-0C26F3DB2F7A}"/>
              </a:ext>
            </a:extLst>
          </p:cNvPr>
          <p:cNvSpPr/>
          <p:nvPr/>
        </p:nvSpPr>
        <p:spPr>
          <a:xfrm>
            <a:off x="1634135" y="1600200"/>
            <a:ext cx="350044" cy="1476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19" name="Pijl-rechts 25">
            <a:extLst>
              <a:ext uri="{FF2B5EF4-FFF2-40B4-BE49-F238E27FC236}">
                <a16:creationId xmlns:a16="http://schemas.microsoft.com/office/drawing/2014/main" id="{6D38C8E2-345B-658E-A89C-378E02687737}"/>
              </a:ext>
            </a:extLst>
          </p:cNvPr>
          <p:cNvSpPr/>
          <p:nvPr/>
        </p:nvSpPr>
        <p:spPr>
          <a:xfrm>
            <a:off x="1591272" y="2758678"/>
            <a:ext cx="350044" cy="1476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20" name="Pijl-rechts 26">
            <a:extLst>
              <a:ext uri="{FF2B5EF4-FFF2-40B4-BE49-F238E27FC236}">
                <a16:creationId xmlns:a16="http://schemas.microsoft.com/office/drawing/2014/main" id="{FED922A9-284E-5E32-303C-63F26527F9C5}"/>
              </a:ext>
            </a:extLst>
          </p:cNvPr>
          <p:cNvSpPr/>
          <p:nvPr/>
        </p:nvSpPr>
        <p:spPr>
          <a:xfrm>
            <a:off x="1591272" y="2942034"/>
            <a:ext cx="350044" cy="1476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21" name="Pijl-rechts 27">
            <a:extLst>
              <a:ext uri="{FF2B5EF4-FFF2-40B4-BE49-F238E27FC236}">
                <a16:creationId xmlns:a16="http://schemas.microsoft.com/office/drawing/2014/main" id="{EBC16F63-8545-0BC5-3EE9-6ABBFF10FAB1}"/>
              </a:ext>
            </a:extLst>
          </p:cNvPr>
          <p:cNvSpPr/>
          <p:nvPr/>
        </p:nvSpPr>
        <p:spPr>
          <a:xfrm>
            <a:off x="1593654" y="3181350"/>
            <a:ext cx="350044" cy="1476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22" name="Pijl-rechts 28">
            <a:extLst>
              <a:ext uri="{FF2B5EF4-FFF2-40B4-BE49-F238E27FC236}">
                <a16:creationId xmlns:a16="http://schemas.microsoft.com/office/drawing/2014/main" id="{F30B94E8-5C3A-178B-BA7A-EDFD6B4C3834}"/>
              </a:ext>
            </a:extLst>
          </p:cNvPr>
          <p:cNvSpPr/>
          <p:nvPr/>
        </p:nvSpPr>
        <p:spPr>
          <a:xfrm>
            <a:off x="1585319" y="4100512"/>
            <a:ext cx="350044" cy="1476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23" name="Pijl-rechts 30">
            <a:extLst>
              <a:ext uri="{FF2B5EF4-FFF2-40B4-BE49-F238E27FC236}">
                <a16:creationId xmlns:a16="http://schemas.microsoft.com/office/drawing/2014/main" id="{CEADC346-BBD5-A327-FD0B-5511453245D3}"/>
              </a:ext>
            </a:extLst>
          </p:cNvPr>
          <p:cNvSpPr/>
          <p:nvPr/>
        </p:nvSpPr>
        <p:spPr>
          <a:xfrm>
            <a:off x="1591272" y="3412331"/>
            <a:ext cx="350044" cy="1476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66" name="Blijvend grasland…">
            <a:extLst>
              <a:ext uri="{FF2B5EF4-FFF2-40B4-BE49-F238E27FC236}">
                <a16:creationId xmlns:a16="http://schemas.microsoft.com/office/drawing/2014/main" id="{27661D3B-EBCC-49FB-BABF-610A6BA8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478" y="1515999"/>
            <a:ext cx="4783931" cy="305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8575" tIns="28575" rIns="28575" bIns="28575">
            <a:spAutoFit/>
          </a:bodyPr>
          <a:lstStyle>
            <a:lvl1pPr marL="169863" indent="-169863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0000"/>
                </a:solidFill>
                <a:latin typeface="Calibri" panose="020F0502020204030204" pitchFamily="34" charset="0"/>
                <a:sym typeface="Helvetica Neue"/>
              </a:rPr>
              <a:t> Blijvend grasland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0000"/>
                </a:solidFill>
                <a:latin typeface="Calibri" panose="020F0502020204030204" pitchFamily="34" charset="0"/>
                <a:sym typeface="Helvetica Neue"/>
              </a:rPr>
              <a:t> Eiwit van eigen bedrijf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0000"/>
                </a:solidFill>
                <a:latin typeface="Calibri" panose="020F0502020204030204" pitchFamily="34" charset="0"/>
                <a:sym typeface="Helvetica Neue"/>
              </a:rPr>
              <a:t> Stikstof bodemoverschot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0000"/>
                </a:solidFill>
                <a:latin typeface="Calibri" panose="020F0502020204030204" pitchFamily="34" charset="0"/>
                <a:sym typeface="Helvetica Neue"/>
              </a:rPr>
              <a:t> Broeikasgassen (CO2eq/kg melk)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0000"/>
                </a:solidFill>
                <a:latin typeface="Calibri" panose="020F0502020204030204" pitchFamily="34" charset="0"/>
                <a:sym typeface="Helvetica Neue"/>
              </a:rPr>
              <a:t> Ammoniak emissie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B050"/>
                </a:solidFill>
                <a:latin typeface="Calibri" panose="020F0502020204030204" pitchFamily="34" charset="0"/>
                <a:sym typeface="Helvetica Neue"/>
              </a:rPr>
              <a:t> Blijvend grasland %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B050"/>
                </a:solidFill>
                <a:latin typeface="Calibri" panose="020F0502020204030204" pitchFamily="34" charset="0"/>
                <a:sym typeface="Helvetica Neue"/>
              </a:rPr>
              <a:t> Kruidenrijk grasland %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B050"/>
                </a:solidFill>
                <a:latin typeface="Calibri" panose="020F0502020204030204" pitchFamily="34" charset="0"/>
                <a:sym typeface="Helvetica Neue"/>
              </a:rPr>
              <a:t> Groen – blauwe  </a:t>
            </a:r>
            <a:r>
              <a:rPr lang="nl-NL" altLang="nl-NL" sz="1500" b="1" dirty="0" err="1">
                <a:solidFill>
                  <a:srgbClr val="00B050"/>
                </a:solidFill>
                <a:latin typeface="Calibri" panose="020F0502020204030204" pitchFamily="34" charset="0"/>
                <a:sym typeface="Helvetica Neue"/>
              </a:rPr>
              <a:t>dooradering</a:t>
            </a:r>
            <a:r>
              <a:rPr lang="nl-NL" altLang="nl-NL" sz="1500" b="1" dirty="0">
                <a:solidFill>
                  <a:srgbClr val="00B050"/>
                </a:solidFill>
                <a:latin typeface="Calibri" panose="020F0502020204030204" pitchFamily="34" charset="0"/>
                <a:sym typeface="Helvetica Neue"/>
              </a:rPr>
              <a:t> %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solidFill>
                  <a:srgbClr val="00B050"/>
                </a:solidFill>
                <a:latin typeface="Calibri" panose="020F0502020204030204" pitchFamily="34" charset="0"/>
                <a:sym typeface="Helvetica Neue"/>
              </a:rPr>
              <a:t> Gewasbeschermingsmiddelen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latin typeface="Calibri" panose="020F0502020204030204" pitchFamily="34" charset="0"/>
                <a:sym typeface="Helvetica Neue"/>
              </a:rPr>
              <a:t> Stikstof uit kunstmest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latin typeface="Calibri" panose="020F0502020204030204" pitchFamily="34" charset="0"/>
                <a:sym typeface="Helvetica Neue"/>
              </a:rPr>
              <a:t> Fosfaat bodemoverschot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latin typeface="Calibri" panose="020F0502020204030204" pitchFamily="34" charset="0"/>
                <a:sym typeface="Helvetica Neue"/>
              </a:rPr>
              <a:t> Beweiding</a:t>
            </a:r>
          </a:p>
          <a:p>
            <a:pPr eaLnBrk="1" hangingPunct="1">
              <a:buSzPct val="100000"/>
              <a:buFontTx/>
              <a:buAutoNum type="arabicPeriod"/>
            </a:pPr>
            <a:r>
              <a:rPr lang="nl-NL" altLang="nl-NL" sz="1500" b="1" dirty="0">
                <a:latin typeface="Calibri" panose="020F0502020204030204" pitchFamily="34" charset="0"/>
                <a:sym typeface="Helvetica Neue"/>
              </a:rPr>
              <a:t> Ruw eiwit in rantsoen</a:t>
            </a:r>
          </a:p>
        </p:txBody>
      </p:sp>
      <p:sp>
        <p:nvSpPr>
          <p:cNvPr id="67" name="Tekstvak 13">
            <a:extLst>
              <a:ext uri="{FF2B5EF4-FFF2-40B4-BE49-F238E27FC236}">
                <a16:creationId xmlns:a16="http://schemas.microsoft.com/office/drawing/2014/main" id="{AF91BB2C-101B-4130-930E-BD0C4E55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77" y="1537816"/>
            <a:ext cx="13632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350" b="1" dirty="0">
                <a:solidFill>
                  <a:srgbClr val="000000"/>
                </a:solidFill>
              </a:rPr>
              <a:t>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350" b="1" dirty="0">
                <a:solidFill>
                  <a:srgbClr val="000000"/>
                </a:solidFill>
              </a:rPr>
              <a:t>Stikstof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350" b="1" dirty="0">
                <a:solidFill>
                  <a:srgbClr val="000000"/>
                </a:solidFill>
              </a:rPr>
              <a:t>Landschap</a:t>
            </a:r>
          </a:p>
        </p:txBody>
      </p:sp>
      <p:sp>
        <p:nvSpPr>
          <p:cNvPr id="68" name="Pijl-rechts 12">
            <a:extLst>
              <a:ext uri="{FF2B5EF4-FFF2-40B4-BE49-F238E27FC236}">
                <a16:creationId xmlns:a16="http://schemas.microsoft.com/office/drawing/2014/main" id="{124AC7AF-290B-7C99-87AD-3B6193F66ABD}"/>
              </a:ext>
            </a:extLst>
          </p:cNvPr>
          <p:cNvSpPr/>
          <p:nvPr/>
        </p:nvSpPr>
        <p:spPr>
          <a:xfrm>
            <a:off x="6096136" y="1600200"/>
            <a:ext cx="493856" cy="125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69" name="Pijl-rechts 23">
            <a:extLst>
              <a:ext uri="{FF2B5EF4-FFF2-40B4-BE49-F238E27FC236}">
                <a16:creationId xmlns:a16="http://schemas.microsoft.com/office/drawing/2014/main" id="{C3E3B199-F087-91A1-7E5A-C9C5BCBB0A07}"/>
              </a:ext>
            </a:extLst>
          </p:cNvPr>
          <p:cNvSpPr/>
          <p:nvPr/>
        </p:nvSpPr>
        <p:spPr>
          <a:xfrm>
            <a:off x="6096135" y="1825073"/>
            <a:ext cx="493856" cy="12575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  <p:sp>
        <p:nvSpPr>
          <p:cNvPr id="70" name="Pijl-rechts 29">
            <a:extLst>
              <a:ext uri="{FF2B5EF4-FFF2-40B4-BE49-F238E27FC236}">
                <a16:creationId xmlns:a16="http://schemas.microsoft.com/office/drawing/2014/main" id="{C57EC9EF-8619-D165-58D1-4A91993C6BD7}"/>
              </a:ext>
            </a:extLst>
          </p:cNvPr>
          <p:cNvSpPr/>
          <p:nvPr/>
        </p:nvSpPr>
        <p:spPr>
          <a:xfrm>
            <a:off x="6112804" y="2058435"/>
            <a:ext cx="477187" cy="12575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nl-NL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4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22C30-0F8E-BF16-F59F-45B36A73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Score en beloning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DD97B60-5390-C981-6D52-6FDF8BA3B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82" y="2006352"/>
            <a:ext cx="4402477" cy="205675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E532A3D-6FA5-6888-88A5-9B59D904C5C9}"/>
              </a:ext>
            </a:extLst>
          </p:cNvPr>
          <p:cNvSpPr txBox="1"/>
          <p:nvPr/>
        </p:nvSpPr>
        <p:spPr>
          <a:xfrm>
            <a:off x="4901463" y="1527000"/>
            <a:ext cx="3630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r>
              <a:rPr lang="nl-NL" sz="2400" dirty="0"/>
              <a:t>Max 2500 punten</a:t>
            </a:r>
          </a:p>
          <a:p>
            <a:r>
              <a:rPr lang="nl-NL" sz="2400" dirty="0"/>
              <a:t>1€ per punt</a:t>
            </a:r>
          </a:p>
          <a:p>
            <a:endParaRPr lang="nl-NL" sz="2400" dirty="0"/>
          </a:p>
          <a:p>
            <a:r>
              <a:rPr lang="nl-NL" sz="2400" dirty="0"/>
              <a:t>Bonus</a:t>
            </a:r>
          </a:p>
          <a:p>
            <a:r>
              <a:rPr lang="nl-NL" sz="2400" dirty="0"/>
              <a:t>&gt;1500 punten €2.000</a:t>
            </a:r>
          </a:p>
          <a:p>
            <a:r>
              <a:rPr lang="nl-NL" sz="2400" dirty="0"/>
              <a:t>&gt;2000 punten €2.500</a:t>
            </a:r>
          </a:p>
        </p:txBody>
      </p:sp>
    </p:spTree>
    <p:extLst>
      <p:ext uri="{BB962C8B-B14F-4D97-AF65-F5344CB8AC3E}">
        <p14:creationId xmlns:p14="http://schemas.microsoft.com/office/powerpoint/2010/main" val="44345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D70165A-C52C-4B72-AE34-0E488D63AD2F}"/>
              </a:ext>
            </a:extLst>
          </p:cNvPr>
          <p:cNvCxnSpPr>
            <a:cxnSpLocks/>
          </p:cNvCxnSpPr>
          <p:nvPr/>
        </p:nvCxnSpPr>
        <p:spPr>
          <a:xfrm>
            <a:off x="1581539" y="2904153"/>
            <a:ext cx="4198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D9B0EB89-215C-4975-A6FA-6E4DE9459420}"/>
              </a:ext>
            </a:extLst>
          </p:cNvPr>
          <p:cNvCxnSpPr>
            <a:cxnSpLocks/>
          </p:cNvCxnSpPr>
          <p:nvPr/>
        </p:nvCxnSpPr>
        <p:spPr>
          <a:xfrm>
            <a:off x="1581539" y="4219769"/>
            <a:ext cx="430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>
            <a:extLst>
              <a:ext uri="{FF2B5EF4-FFF2-40B4-BE49-F238E27FC236}">
                <a16:creationId xmlns:a16="http://schemas.microsoft.com/office/drawing/2014/main" id="{38FDFDCA-BDBA-423B-B614-16CE0335E050}"/>
              </a:ext>
            </a:extLst>
          </p:cNvPr>
          <p:cNvGrpSpPr/>
          <p:nvPr/>
        </p:nvGrpSpPr>
        <p:grpSpPr>
          <a:xfrm>
            <a:off x="327738" y="993709"/>
            <a:ext cx="8488523" cy="4149791"/>
            <a:chOff x="513716" y="1408924"/>
            <a:chExt cx="11164568" cy="5794308"/>
          </a:xfrm>
        </p:grpSpPr>
        <p:grpSp>
          <p:nvGrpSpPr>
            <p:cNvPr id="4" name="Groepeer">
              <a:extLst>
                <a:ext uri="{FF2B5EF4-FFF2-40B4-BE49-F238E27FC236}">
                  <a16:creationId xmlns:a16="http://schemas.microsoft.com/office/drawing/2014/main" id="{AF95438C-8EEF-4DC2-BE8F-720FEEAD6F1C}"/>
                </a:ext>
              </a:extLst>
            </p:cNvPr>
            <p:cNvGrpSpPr/>
            <p:nvPr/>
          </p:nvGrpSpPr>
          <p:grpSpPr>
            <a:xfrm>
              <a:off x="513716" y="1408924"/>
              <a:ext cx="11164568" cy="5682342"/>
              <a:chOff x="-141486" y="-41979"/>
              <a:chExt cx="10617200" cy="5740400"/>
            </a:xfrm>
          </p:grpSpPr>
          <p:pic>
            <p:nvPicPr>
              <p:cNvPr id="5" name="Gegevens verzamelen Praktijkproject Biodiversiteitsmonitor.png" descr="Gegevens verzamelen Praktijkproject Biodiversiteitsmonitor.png">
                <a:extLst>
                  <a:ext uri="{FF2B5EF4-FFF2-40B4-BE49-F238E27FC236}">
                    <a16:creationId xmlns:a16="http://schemas.microsoft.com/office/drawing/2014/main" id="{7A410FD6-FD8A-462E-A470-2AEA4DD72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41486" y="-41979"/>
                <a:ext cx="10617200" cy="5740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" name="Rechthoek">
                <a:extLst>
                  <a:ext uri="{FF2B5EF4-FFF2-40B4-BE49-F238E27FC236}">
                    <a16:creationId xmlns:a16="http://schemas.microsoft.com/office/drawing/2014/main" id="{69743357-CCE4-4562-897C-196E25949CC1}"/>
                  </a:ext>
                </a:extLst>
              </p:cNvPr>
              <p:cNvSpPr/>
              <p:nvPr/>
            </p:nvSpPr>
            <p:spPr>
              <a:xfrm>
                <a:off x="5226314" y="715367"/>
                <a:ext cx="5249400" cy="4874552"/>
              </a:xfrm>
              <a:prstGeom prst="rect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A1BFF23-0D48-4D02-A86F-2B88AE890DCD}"/>
                </a:ext>
              </a:extLst>
            </p:cNvPr>
            <p:cNvSpPr/>
            <p:nvPr/>
          </p:nvSpPr>
          <p:spPr>
            <a:xfrm>
              <a:off x="4745639" y="2341985"/>
              <a:ext cx="1133670" cy="81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4986D94-F9C4-41D5-B28F-68E0F434C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67340" y="3603787"/>
              <a:ext cx="1865251" cy="1292615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4662367-3A34-4A4E-BA55-12B0AF6194AD}"/>
                </a:ext>
              </a:extLst>
            </p:cNvPr>
            <p:cNvSpPr/>
            <p:nvPr/>
          </p:nvSpPr>
          <p:spPr>
            <a:xfrm>
              <a:off x="731454" y="6052247"/>
              <a:ext cx="1595535" cy="899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BAE951F0-CCA2-4953-8EE4-C5DD1DA13040}"/>
                </a:ext>
              </a:extLst>
            </p:cNvPr>
            <p:cNvSpPr txBox="1"/>
            <p:nvPr/>
          </p:nvSpPr>
          <p:spPr>
            <a:xfrm>
              <a:off x="789201" y="2186142"/>
              <a:ext cx="1480040" cy="2191699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r>
                <a:rPr lang="nl-NL" sz="1800" b="1" dirty="0"/>
                <a:t>Data Kring-</a:t>
              </a:r>
            </a:p>
            <a:p>
              <a:r>
                <a:rPr lang="nl-NL" sz="1800" b="1" dirty="0"/>
                <a:t>Loop</a:t>
              </a:r>
            </a:p>
            <a:p>
              <a:r>
                <a:rPr lang="nl-NL" sz="1800" b="1" dirty="0"/>
                <a:t>Wijzer</a:t>
              </a:r>
            </a:p>
            <a:p>
              <a:endParaRPr lang="nl-NL" sz="2400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61845A9-D146-442B-A171-45378FDC2E7A}"/>
                </a:ext>
              </a:extLst>
            </p:cNvPr>
            <p:cNvSpPr/>
            <p:nvPr/>
          </p:nvSpPr>
          <p:spPr>
            <a:xfrm>
              <a:off x="4645090" y="5103845"/>
              <a:ext cx="1362269" cy="2099387"/>
            </a:xfrm>
            <a:custGeom>
              <a:avLst/>
              <a:gdLst>
                <a:gd name="connsiteX0" fmla="*/ 0 w 1362269"/>
                <a:gd name="connsiteY0" fmla="*/ 1362269 h 2099387"/>
                <a:gd name="connsiteX1" fmla="*/ 1334277 w 1362269"/>
                <a:gd name="connsiteY1" fmla="*/ 0 h 2099387"/>
                <a:gd name="connsiteX2" fmla="*/ 1362269 w 1362269"/>
                <a:gd name="connsiteY2" fmla="*/ 2099387 h 2099387"/>
                <a:gd name="connsiteX3" fmla="*/ 102637 w 1362269"/>
                <a:gd name="connsiteY3" fmla="*/ 2080726 h 2099387"/>
                <a:gd name="connsiteX4" fmla="*/ 130628 w 1362269"/>
                <a:gd name="connsiteY4" fmla="*/ 1651518 h 2099387"/>
                <a:gd name="connsiteX5" fmla="*/ 0 w 1362269"/>
                <a:gd name="connsiteY5" fmla="*/ 1362269 h 209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269" h="2099387">
                  <a:moveTo>
                    <a:pt x="0" y="1362269"/>
                  </a:moveTo>
                  <a:lnTo>
                    <a:pt x="1334277" y="0"/>
                  </a:lnTo>
                  <a:lnTo>
                    <a:pt x="1362269" y="2099387"/>
                  </a:lnTo>
                  <a:lnTo>
                    <a:pt x="102637" y="2080726"/>
                  </a:lnTo>
                  <a:lnTo>
                    <a:pt x="130628" y="1651518"/>
                  </a:lnTo>
                  <a:lnTo>
                    <a:pt x="0" y="13622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dirty="0"/>
            </a:p>
          </p:txBody>
        </p:sp>
        <p:sp>
          <p:nvSpPr>
            <p:cNvPr id="2" name="Vrije vorm: vorm 1">
              <a:extLst>
                <a:ext uri="{FF2B5EF4-FFF2-40B4-BE49-F238E27FC236}">
                  <a16:creationId xmlns:a16="http://schemas.microsoft.com/office/drawing/2014/main" id="{150394DA-E3D6-4F4A-9797-FBE0800F883E}"/>
                </a:ext>
              </a:extLst>
            </p:cNvPr>
            <p:cNvSpPr/>
            <p:nvPr/>
          </p:nvSpPr>
          <p:spPr>
            <a:xfrm>
              <a:off x="4721290" y="4590661"/>
              <a:ext cx="1063690" cy="419878"/>
            </a:xfrm>
            <a:custGeom>
              <a:avLst/>
              <a:gdLst>
                <a:gd name="connsiteX0" fmla="*/ 46653 w 1063690"/>
                <a:gd name="connsiteY0" fmla="*/ 9331 h 419878"/>
                <a:gd name="connsiteX1" fmla="*/ 1054359 w 1063690"/>
                <a:gd name="connsiteY1" fmla="*/ 0 h 419878"/>
                <a:gd name="connsiteX2" fmla="*/ 1063690 w 1063690"/>
                <a:gd name="connsiteY2" fmla="*/ 167951 h 419878"/>
                <a:gd name="connsiteX3" fmla="*/ 27992 w 1063690"/>
                <a:gd name="connsiteY3" fmla="*/ 419878 h 419878"/>
                <a:gd name="connsiteX4" fmla="*/ 0 w 1063690"/>
                <a:gd name="connsiteY4" fmla="*/ 37323 h 419878"/>
                <a:gd name="connsiteX5" fmla="*/ 46653 w 1063690"/>
                <a:gd name="connsiteY5" fmla="*/ 9331 h 41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690" h="419878">
                  <a:moveTo>
                    <a:pt x="46653" y="9331"/>
                  </a:moveTo>
                  <a:lnTo>
                    <a:pt x="1054359" y="0"/>
                  </a:lnTo>
                  <a:lnTo>
                    <a:pt x="1063690" y="167951"/>
                  </a:lnTo>
                  <a:lnTo>
                    <a:pt x="27992" y="419878"/>
                  </a:lnTo>
                  <a:lnTo>
                    <a:pt x="0" y="37323"/>
                  </a:lnTo>
                  <a:lnTo>
                    <a:pt x="46653" y="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01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6C2AA6A-4876-4C22-9DCE-18C241F62945}"/>
              </a:ext>
            </a:extLst>
          </p:cNvPr>
          <p:cNvSpPr txBox="1"/>
          <p:nvPr/>
        </p:nvSpPr>
        <p:spPr>
          <a:xfrm>
            <a:off x="5284474" y="4400771"/>
            <a:ext cx="32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Avenir Medium" pitchFamily="-105" charset="0"/>
                <a:ea typeface="ＭＳ Ｐゴシック" panose="020B0600070205080204" pitchFamily="34" charset="-128"/>
              </a:rPr>
              <a:t>‘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047B94D-67BE-4383-A79D-10BA6098B19F}"/>
              </a:ext>
            </a:extLst>
          </p:cNvPr>
          <p:cNvSpPr/>
          <p:nvPr/>
        </p:nvSpPr>
        <p:spPr>
          <a:xfrm>
            <a:off x="3497965" y="-55984"/>
            <a:ext cx="741784" cy="251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" y="-481787"/>
            <a:ext cx="7261531" cy="312118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632389" y="-1842"/>
            <a:ext cx="884284" cy="170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" y="2345981"/>
            <a:ext cx="7261531" cy="453179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955631" y="-481786"/>
            <a:ext cx="2113460" cy="1066396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421490892"/>
      </p:ext>
    </p:extLst>
  </p:cSld>
  <p:clrMapOvr>
    <a:masterClrMapping/>
  </p:clrMapOvr>
</p:sld>
</file>

<file path=ppt/theme/theme1.xml><?xml version="1.0" encoding="utf-8"?>
<a:theme xmlns:a="http://schemas.openxmlformats.org/drawingml/2006/main" name="1 witte achtergrond + extra titelblad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B_Breedbeeld_Fotos.potx" id="{B6764EEF-FED4-467F-A199-4445D93EDAF5}" vid="{B98183A4-AD48-43AE-AC32-9109DF74148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442f09-29ed-4729-9ecb-ce2e0c3d6785">
      <Terms xmlns="http://schemas.microsoft.com/office/infopath/2007/PartnerControls"/>
    </lcf76f155ced4ddcb4097134ff3c332f>
    <TaxCatchAll xmlns="84406269-d118-434e-a721-1ed8ef0acb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20280C262384DB6D5AF24B83A16F0" ma:contentTypeVersion="16" ma:contentTypeDescription="Een nieuw document maken." ma:contentTypeScope="" ma:versionID="c3c75002c09cc220e6d60ddb00c0d92b">
  <xsd:schema xmlns:xsd="http://www.w3.org/2001/XMLSchema" xmlns:xs="http://www.w3.org/2001/XMLSchema" xmlns:p="http://schemas.microsoft.com/office/2006/metadata/properties" xmlns:ns2="78442f09-29ed-4729-9ecb-ce2e0c3d6785" xmlns:ns3="84406269-d118-434e-a721-1ed8ef0acb82" targetNamespace="http://schemas.microsoft.com/office/2006/metadata/properties" ma:root="true" ma:fieldsID="b03be0812e74e91af2d9d429ac672a0a" ns2:_="" ns3:_="">
    <xsd:import namespace="78442f09-29ed-4729-9ecb-ce2e0c3d6785"/>
    <xsd:import namespace="84406269-d118-434e-a721-1ed8ef0ac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42f09-29ed-4729-9ecb-ce2e0c3d6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973e716c-908e-467b-bea2-8423709b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06269-d118-434e-a721-1ed8ef0acb8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77a53f6-3d3d-4c2b-8e22-49701c96cadd}" ma:internalName="TaxCatchAll" ma:showField="CatchAllData" ma:web="84406269-d118-434e-a721-1ed8ef0acb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DB172-FF58-4272-BF85-6282AD683A6F}">
  <ds:schemaRefs>
    <ds:schemaRef ds:uri="78442f09-29ed-4729-9ecb-ce2e0c3d6785"/>
    <ds:schemaRef ds:uri="84406269-d118-434e-a721-1ed8ef0acb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9DC0BB-D185-4760-8A49-5CFCEF5D2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42f09-29ed-4729-9ecb-ce2e0c3d6785"/>
    <ds:schemaRef ds:uri="84406269-d118-434e-a721-1ed8ef0ac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F31822-3978-4D87-B39B-4455BFDC6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PNB_Breedbeeld_Fotos</Template>
  <TotalTime>225</TotalTime>
  <Words>528</Words>
  <Application>Microsoft Office PowerPoint</Application>
  <PresentationFormat>Diavoorstelling (16:9)</PresentationFormat>
  <Paragraphs>104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Arial</vt:lpstr>
      <vt:lpstr>Avenir Medium</vt:lpstr>
      <vt:lpstr>Calibri</vt:lpstr>
      <vt:lpstr>1 witte achtergrond + extra titelblad</vt:lpstr>
      <vt:lpstr>PowerPoint-presentatie</vt:lpstr>
      <vt:lpstr>Red N2000, behoud het habitat van….</vt:lpstr>
      <vt:lpstr>Samenwerking onder van Gogh NP en Brabants Bodem</vt:lpstr>
      <vt:lpstr>Zo werkt de Brabantse Biodiversiteitsmonitor Melkveehouderij – YouTube  https://youtu.be/Bp1X9AHaW6c  </vt:lpstr>
      <vt:lpstr>Waarom KPI’s</vt:lpstr>
      <vt:lpstr>BBM 13 KPI’s</vt:lpstr>
      <vt:lpstr>Score en beloning</vt:lpstr>
      <vt:lpstr>PowerPoint-presentatie</vt:lpstr>
      <vt:lpstr>PowerPoint-presentatie</vt:lpstr>
      <vt:lpstr>Stand van zaken</vt:lpstr>
      <vt:lpstr>Reguliere beloning BBM</vt:lpstr>
      <vt:lpstr>Vergoeding/beloning extra prestaties</vt:lpstr>
      <vt:lpstr>Meer informatie en aanmelden</vt:lpstr>
      <vt:lpstr>Red N2000, behoud het habitat van….</vt:lpstr>
    </vt:vector>
  </TitlesOfParts>
  <Company>Provincie Noord-Brabant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van Lent</dc:creator>
  <cp:lastModifiedBy>Geert Willems</cp:lastModifiedBy>
  <cp:revision>3</cp:revision>
  <dcterms:created xsi:type="dcterms:W3CDTF">2023-09-15T06:51:09Z</dcterms:created>
  <dcterms:modified xsi:type="dcterms:W3CDTF">2024-03-10T17:29:16Z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0x010100BF820280C262384DB6D5AF24B83A16F0</vt:lpwstr>
  </property>
  <property fmtid="{D5CDD505-2E9C-101B-9397-08002B2CF9AE}" pid="3" name="MediaServiceImageTags">
    <vt:lpwstr/>
  </property>
  <property fmtid="{D5CDD505-2E9C-101B-9397-08002B2CF9AE}" pid="4" name="MSIP_Label_b8665262-5df6-455e-bf48-5928a5d868f6_Enabled">
    <vt:lpwstr>True</vt:lpwstr>
  </property>
  <property fmtid="{D5CDD505-2E9C-101B-9397-08002B2CF9AE}" pid="5" name="MSIP_Label_b8665262-5df6-455e-bf48-5928a5d868f6_SiteId">
    <vt:lpwstr>d2aff5f9-8c21-47f2-88f3-08ac4fda56f5</vt:lpwstr>
  </property>
  <property fmtid="{D5CDD505-2E9C-101B-9397-08002B2CF9AE}" pid="6" name="MSIP_Label_b8665262-5df6-455e-bf48-5928a5d868f6_SetDate">
    <vt:lpwstr>2023-09-26T12:18:40Z</vt:lpwstr>
  </property>
  <property fmtid="{D5CDD505-2E9C-101B-9397-08002B2CF9AE}" pid="7" name="MSIP_Label_b8665262-5df6-455e-bf48-5928a5d868f6_Name">
    <vt:lpwstr>Vertrouwelijk</vt:lpwstr>
  </property>
  <property fmtid="{D5CDD505-2E9C-101B-9397-08002B2CF9AE}" pid="8" name="MSIP_Label_b8665262-5df6-455e-bf48-5928a5d868f6_ActionId">
    <vt:lpwstr>f566ec0f-d30f-4458-b549-135ee6fe8679</vt:lpwstr>
  </property>
  <property fmtid="{D5CDD505-2E9C-101B-9397-08002B2CF9AE}" pid="9" name="MSIP_Label_b8665262-5df6-455e-bf48-5928a5d868f6_Removed">
    <vt:lpwstr>False</vt:lpwstr>
  </property>
  <property fmtid="{D5CDD505-2E9C-101B-9397-08002B2CF9AE}" pid="10" name="MSIP_Label_b8665262-5df6-455e-bf48-5928a5d868f6_Extended_MSFT_Method">
    <vt:lpwstr>Standard</vt:lpwstr>
  </property>
  <property fmtid="{D5CDD505-2E9C-101B-9397-08002B2CF9AE}" pid="11" name="Sensitivity">
    <vt:lpwstr>Vertrouwelijk</vt:lpwstr>
  </property>
</Properties>
</file>